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_rels/notesSlide25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.xml.rels" ContentType="application/vnd.openxmlformats-package.relationships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Cliquez pour déplacer la diapo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FB0642D-DF64-4A99-9695-5CA82D21972C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solidFill>
                  <a:srgbClr val="000000"/>
                </a:solidFill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640"/>
          </a:xfrm>
          <a:prstGeom prst="rect">
            <a:avLst/>
          </a:prstGeom>
        </p:spPr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solidFill>
                  <a:srgbClr val="000000"/>
                </a:solidFill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100" spc="-1" strike="noStrike">
                <a:solidFill>
                  <a:srgbClr val="000000"/>
                </a:solidFill>
                <a:latin typeface="Arial"/>
              </a:rPr>
              <a:t>RÉSUMÉ</a:t>
            </a:r>
            <a:endParaRPr b="0" lang="fr-FR" sz="11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fr-FR" sz="52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0694B27-53E0-4506-9623-CDA5BBA47650}" type="slidenum">
              <a:rPr b="0" lang="en" sz="1000" spc="-1" strike="noStrike">
                <a:solidFill>
                  <a:srgbClr val="595959"/>
                </a:solidFill>
                <a:latin typeface="Arial"/>
                <a:ea typeface="Arial"/>
              </a:rPr>
              <a:t>1</a:t>
            </a:fld>
            <a:endParaRPr b="0" lang="fr-FR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6BAA2C6-4A2B-4563-A894-6D9E1C20B0E2}" type="slidenum">
              <a:rPr b="0" lang="en" sz="1000" spc="-1" strike="noStrike">
                <a:solidFill>
                  <a:srgbClr val="595959"/>
                </a:solidFill>
                <a:latin typeface="Arial"/>
                <a:ea typeface="Arial"/>
              </a:rPr>
              <a:t>&lt;numéro&gt;</a:t>
            </a:fld>
            <a:endParaRPr b="0" lang="fr-F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5200" spc="-1" strike="noStrike">
                <a:solidFill>
                  <a:srgbClr val="000000"/>
                </a:solidFill>
                <a:latin typeface="Open Sans"/>
                <a:ea typeface="Open Sans"/>
              </a:rPr>
              <a:t>Chapitre 5 </a:t>
            </a:r>
            <a:endParaRPr b="0" lang="fr-F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595959"/>
                </a:solidFill>
                <a:latin typeface="Open Sans"/>
                <a:ea typeface="Open Sans"/>
              </a:rPr>
              <a:t>Les sous-programmes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311760" y="356796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Définitions, signatures , l'appel, portée des variables.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La définition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La définition d’une fonction ou d'une procédure est réellement son code (le corps du sous-programme)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457200"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static Type Nom </a:t>
            </a:r>
            <a:r>
              <a:rPr b="1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(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Type  paramètre, … </a:t>
            </a:r>
            <a:r>
              <a:rPr b="1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)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// déclaration des constantes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// déclaration des variables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// traitement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// énoncé </a:t>
            </a:r>
            <a:r>
              <a:rPr b="0" i="1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return 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( si Type de retour ≠ void )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327600" y="2944080"/>
            <a:ext cx="1247760" cy="158436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Définition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L'appel de la fonction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11760" y="1152360"/>
            <a:ext cx="862740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L’appel d’une fonction représente un moment où cette fonction est utilisée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L’appel correct d’une fonction dépend de la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signature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de cette fonction.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Une fonction peut être appelée autant de fois qu’on en a besoin, et par autant de fonctions différentes que nécessaire.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L’ordre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et le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type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des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paramètres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doivent être respectés.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Si la fonction a une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valeur de retour,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il faut affecter la valeur produite à une variable du bon type.</a:t>
            </a:r>
            <a:br/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L'appel de fonction (exemple)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311760" y="1152360"/>
            <a:ext cx="8520120" cy="4184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Avec la signature de fonction suivante :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r>
              <a:rPr b="1" lang="en" sz="1200" spc="-1" strike="noStrike">
                <a:solidFill>
                  <a:srgbClr val="595959"/>
                </a:solidFill>
                <a:latin typeface="Courier New"/>
                <a:ea typeface="Courier New"/>
              </a:rPr>
              <a:t>static double CalculerDistanceTir(double vitesseInitiale, double angleDegrés);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595959"/>
              </a:buClr>
              <a:buFont typeface="Open Sans"/>
              <a:buChar char="●"/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Il faut l'appeler de la façon suivante :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r>
              <a:rPr b="1" lang="en" sz="1800" spc="-1" strike="noStrike">
                <a:solidFill>
                  <a:srgbClr val="38761d"/>
                </a:solidFill>
                <a:latin typeface="Courier New"/>
                <a:ea typeface="Courier New"/>
              </a:rPr>
              <a:t>double vitesseInitiale = 20;</a:t>
            </a:r>
            <a:br/>
            <a:r>
              <a:rPr b="1" lang="en" sz="1800" spc="-1" strike="noStrike">
                <a:solidFill>
                  <a:srgbClr val="38761d"/>
                </a:solidFill>
                <a:latin typeface="Courier New"/>
                <a:ea typeface="Courier New"/>
              </a:rPr>
              <a:t>double angle = 45;</a:t>
            </a:r>
            <a:br/>
            <a:r>
              <a:rPr b="1" lang="en" sz="1800" spc="-1" strike="noStrike">
                <a:solidFill>
                  <a:srgbClr val="38761d"/>
                </a:solidFill>
                <a:latin typeface="Courier New"/>
                <a:ea typeface="Courier New"/>
              </a:rPr>
              <a:t>double résultat;</a:t>
            </a:r>
            <a:br/>
            <a:r>
              <a:rPr b="1" lang="en" sz="1700" spc="-1" strike="noStrike">
                <a:solidFill>
                  <a:srgbClr val="38761d"/>
                </a:solidFill>
                <a:latin typeface="Courier New"/>
                <a:ea typeface="Courier New"/>
              </a:rPr>
              <a:t>résultat = CalculerDistanceTir(vitesseInitiale, angle)</a:t>
            </a:r>
            <a:r>
              <a:rPr b="1" lang="en" sz="1800" spc="-1" strike="noStrike">
                <a:solidFill>
                  <a:srgbClr val="38761d"/>
                </a:solidFill>
                <a:latin typeface="Courier New"/>
                <a:ea typeface="Courier New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595959"/>
              </a:buClr>
              <a:buFont typeface="Open Sans"/>
              <a:buChar char="●"/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Par contre, cet appel est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incorrect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: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r>
              <a:rPr b="1" lang="en" sz="1300" spc="-1" strike="noStrike">
                <a:solidFill>
                  <a:srgbClr val="ff0000"/>
                </a:solidFill>
                <a:latin typeface="Courier New"/>
                <a:ea typeface="Courier New"/>
              </a:rPr>
              <a:t>résultat = CalculerDistanceTir(angle, vitesseInitiale); // mauvais ordre</a:t>
            </a:r>
            <a:endParaRPr b="0" lang="fr-FR" sz="13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L'appel de fonction (autres exemples)</a:t>
            </a:r>
            <a:br/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11760" y="1152360"/>
            <a:ext cx="8520120" cy="3904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Signature de fonctions: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1" lang="en" sz="1200" spc="-1" strike="noStrike">
                <a:solidFill>
                  <a:srgbClr val="595959"/>
                </a:solidFill>
                <a:latin typeface="Courier New"/>
                <a:ea typeface="Courier New"/>
              </a:rPr>
              <a:t>static double CalculerTempsChute(double vitesseInitiale, double angleDegrés);</a:t>
            </a:r>
            <a:br/>
            <a:r>
              <a:rPr b="1" lang="en" sz="13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300" spc="-1" strike="noStrike">
                <a:solidFill>
                  <a:srgbClr val="595959"/>
                </a:solidFill>
                <a:latin typeface="Courier New"/>
                <a:ea typeface="Courier New"/>
              </a:rPr>
              <a:t>static void AfficherMenu();</a:t>
            </a:r>
            <a:endParaRPr b="0" lang="fr-FR" sz="13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Appels de fonctions corrects: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1" lang="en" sz="1800" spc="-1" strike="noStrike">
                <a:solidFill>
                  <a:srgbClr val="595959"/>
                </a:solidFill>
                <a:latin typeface="Courier New"/>
                <a:ea typeface="Courier New"/>
              </a:rPr>
              <a:t>AfficherMenu();</a:t>
            </a:r>
            <a:br/>
            <a:r>
              <a:rPr b="1" lang="en" sz="18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800" spc="-1" strike="noStrike">
                <a:solidFill>
                  <a:srgbClr val="595959"/>
                </a:solidFill>
                <a:latin typeface="Courier New"/>
                <a:ea typeface="Courier New"/>
              </a:rPr>
              <a:t>résultat = CalculerTempsChute(20, 45);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Appels incorrects (en rouge: ce qui est incorrect) :</a:t>
            </a:r>
            <a:br/>
            <a:r>
              <a:rPr b="1" lang="en" sz="18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ff0000"/>
                </a:solidFill>
                <a:latin typeface="Courier New"/>
                <a:ea typeface="Courier New"/>
              </a:rPr>
              <a:t>void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 AfficherMenu();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résultat = </a:t>
            </a:r>
            <a:r>
              <a:rPr b="1" lang="en" sz="1600" spc="-1" strike="noStrike">
                <a:solidFill>
                  <a:srgbClr val="ff0000"/>
                </a:solidFill>
                <a:latin typeface="Courier New"/>
                <a:ea typeface="Courier New"/>
              </a:rPr>
              <a:t>double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 CalculerTempsChute(vitesse, angle);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résultat = CalculerTempsChute(</a:t>
            </a:r>
            <a:r>
              <a:rPr b="1" lang="en" sz="1600" spc="-1" strike="noStrike">
                <a:solidFill>
                  <a:srgbClr val="ff0000"/>
                </a:solidFill>
                <a:latin typeface="Courier New"/>
                <a:ea typeface="Courier New"/>
              </a:rPr>
              <a:t>double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 vitesse, </a:t>
            </a:r>
            <a:r>
              <a:rPr b="1" lang="en" sz="1600" spc="-1" strike="noStrike">
                <a:solidFill>
                  <a:srgbClr val="ff0000"/>
                </a:solidFill>
                <a:latin typeface="Courier New"/>
                <a:ea typeface="Courier New"/>
              </a:rPr>
              <a:t>double </a:t>
            </a:r>
            <a:r>
              <a:rPr b="1" lang="en" sz="1600" spc="-1" strike="noStrike">
                <a:solidFill>
                  <a:srgbClr val="666666"/>
                </a:solidFill>
                <a:latin typeface="Courier New"/>
                <a:ea typeface="Courier New"/>
              </a:rPr>
              <a:t>angle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);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Ordre d'exécution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311760" y="1017720"/>
            <a:ext cx="8520120" cy="3959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static int Multiplier(int a, int b)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4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return a * b;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5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br/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static void Main ()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int valeur1, valeur2, produit;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1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...  …                                            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2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Lire valeur1 et valeur2 de l'usager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produit = Multiplier(valeur1, valeur2);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3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Console.WriteLine(produit);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// 6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Qui appelle qui ?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Lors d'un appel de fonction, il y a deux intervenants :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○"/>
            </a:pP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L'appelant 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: la fonction qui effectue l'appel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○"/>
            </a:pP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L'appelé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: la fonction qui se fait appeler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static void Main () //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Appelant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…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AfficherMenu() ; //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Appelé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…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résultat = CalculerDistanceTir(vitesse, angle); //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Appelé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Qui appelle qui ? (suite)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static double DistanceTir(double vitesseInitiale, double angleDegrés)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Appelant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    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double distance;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    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double angleRadians;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    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angleRadians = ConvertirAngle(double angleDegrés) //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Appelé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    …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    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calcul de la distance avec l’angle maintenant converti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    …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    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return distance;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Le diagramme hiérarchique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11760" y="1152360"/>
            <a:ext cx="479556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Permet d’illustrer les relations appelant-appelé et les échanges d’informations entre les sous-programmes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6071040" y="444960"/>
            <a:ext cx="1523520" cy="57240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Main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4799520" y="1847160"/>
            <a:ext cx="1523520" cy="57240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CalculerDistanceTir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4052520" y="3249360"/>
            <a:ext cx="1523520" cy="57240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ConvertirAngle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34" name="CustomShape 6"/>
          <p:cNvSpPr/>
          <p:nvPr/>
        </p:nvSpPr>
        <p:spPr>
          <a:xfrm>
            <a:off x="7452720" y="1847160"/>
            <a:ext cx="1523520" cy="57240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AfficherMenu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</p:txBody>
      </p:sp>
      <p:sp>
        <p:nvSpPr>
          <p:cNvPr id="135" name="CustomShape 7"/>
          <p:cNvSpPr/>
          <p:nvPr/>
        </p:nvSpPr>
        <p:spPr>
          <a:xfrm flipH="1">
            <a:off x="5561280" y="1017720"/>
            <a:ext cx="1271520" cy="829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8"/>
          <p:cNvSpPr/>
          <p:nvPr/>
        </p:nvSpPr>
        <p:spPr>
          <a:xfrm flipH="1">
            <a:off x="4814280" y="2419920"/>
            <a:ext cx="746640" cy="829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9"/>
          <p:cNvSpPr/>
          <p:nvPr/>
        </p:nvSpPr>
        <p:spPr>
          <a:xfrm>
            <a:off x="6833160" y="1017720"/>
            <a:ext cx="1381320" cy="829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10"/>
          <p:cNvSpPr/>
          <p:nvPr/>
        </p:nvSpPr>
        <p:spPr>
          <a:xfrm rot="19533600">
            <a:off x="4799160" y="1118880"/>
            <a:ext cx="152388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200" spc="-1" strike="noStrike">
                <a:solidFill>
                  <a:srgbClr val="000000"/>
                </a:solidFill>
                <a:latin typeface="Arial"/>
                <a:ea typeface="Arial"/>
              </a:rPr>
              <a:t>vitesse, angleDeg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39" name="CustomShape 11"/>
          <p:cNvSpPr/>
          <p:nvPr/>
        </p:nvSpPr>
        <p:spPr>
          <a:xfrm flipH="1">
            <a:off x="5545800" y="1143000"/>
            <a:ext cx="711720" cy="524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12"/>
          <p:cNvSpPr/>
          <p:nvPr/>
        </p:nvSpPr>
        <p:spPr>
          <a:xfrm flipH="1">
            <a:off x="4634280" y="2509920"/>
            <a:ext cx="549360" cy="543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13"/>
          <p:cNvSpPr/>
          <p:nvPr/>
        </p:nvSpPr>
        <p:spPr>
          <a:xfrm flipH="1" rot="10800000">
            <a:off x="5184360" y="2619720"/>
            <a:ext cx="411840" cy="48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14"/>
          <p:cNvSpPr/>
          <p:nvPr/>
        </p:nvSpPr>
        <p:spPr>
          <a:xfrm flipH="1" rot="10800000">
            <a:off x="6070680" y="1251720"/>
            <a:ext cx="55548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15"/>
          <p:cNvSpPr/>
          <p:nvPr/>
        </p:nvSpPr>
        <p:spPr>
          <a:xfrm rot="18900000">
            <a:off x="5407560" y="2685960"/>
            <a:ext cx="9885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angleRad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4" name="CustomShape 16"/>
          <p:cNvSpPr/>
          <p:nvPr/>
        </p:nvSpPr>
        <p:spPr>
          <a:xfrm rot="19373400">
            <a:off x="6315840" y="1351440"/>
            <a:ext cx="9885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résultat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5" name="CustomShape 17"/>
          <p:cNvSpPr/>
          <p:nvPr/>
        </p:nvSpPr>
        <p:spPr>
          <a:xfrm rot="19532400">
            <a:off x="4008240" y="2398320"/>
            <a:ext cx="100368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angleDeg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Exemples corrects de fonction et procédure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static int CalculerCarré(int nb)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{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int résultat;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résultat = nb * nb;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réturn résultat;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}</a:t>
            </a:r>
            <a:br/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static void AfficherMenu()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{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Console.Write("Entrez le nombre de l'exposant : ");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}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Exemples incorrects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23040" y="1152360"/>
            <a:ext cx="924768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static int Carré(int nb)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{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   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résultat = nb * nb; </a:t>
            </a:r>
            <a:r>
              <a:rPr b="1" lang="en" sz="1600" spc="-1" strike="noStrike">
                <a:solidFill>
                  <a:srgbClr val="ff0000"/>
                </a:solidFill>
                <a:latin typeface="Courier New"/>
                <a:ea typeface="Courier New"/>
              </a:rPr>
              <a:t>// utilisation d'une variable non déclarée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   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return résultat;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}</a:t>
            </a:r>
            <a:br/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static void AfficherMenu(); </a:t>
            </a:r>
            <a:r>
              <a:rPr b="1" lang="en" sz="1600" spc="-1" strike="noStrike">
                <a:solidFill>
                  <a:srgbClr val="ff0000"/>
                </a:solidFill>
                <a:latin typeface="Courier New"/>
                <a:ea typeface="Courier New"/>
              </a:rPr>
              <a:t>// pas de ; après la signature d'une fonction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{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Console.Write("Entrez le nombre de l'exposant : ");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	</a:t>
            </a:r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return 10; </a:t>
            </a:r>
            <a:r>
              <a:rPr b="1" lang="en" sz="1600" spc="-1" strike="noStrike">
                <a:solidFill>
                  <a:srgbClr val="ff0000"/>
                </a:solidFill>
                <a:latin typeface="Courier New"/>
                <a:ea typeface="Courier New"/>
              </a:rPr>
              <a:t>// pas de return si le type de retour est void</a:t>
            </a:r>
            <a:br/>
            <a:r>
              <a:rPr b="1" lang="en" sz="1600" spc="-1" strike="noStrike">
                <a:solidFill>
                  <a:srgbClr val="595959"/>
                </a:solidFill>
                <a:latin typeface="Courier New"/>
                <a:ea typeface="Courier New"/>
              </a:rPr>
              <a:t>}</a:t>
            </a: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fr-F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 </a:t>
            </a: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Qu'est-ce qu'un sous-programme ?</a:t>
            </a:r>
            <a:br/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 sous-programme est un petit programme qui est appelé par un autre programme, généralement à plusieurs reprises, pour effectuer une tâche répétitive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C’est un peu comme un sous-contractant que l’on appelle pour effectuer une tâche à notre place pour nous éviter de se préoccuper des détails nécessaires à la réalisation de la tâche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« Plutôt que d’écrire trente-six fois quasiment la même chose, tu devrais (dois!) en faire un sous-programme. »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Une opération qui pourrait être utile dans un autre contexte aurait intérêt à être placée dans une fonction, pour être appelée ailleurs plus tard.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Exercice 1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805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Écrivez la signature de la fonction </a:t>
            </a:r>
            <a:r>
              <a:rPr b="0" i="1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DormirEnClasse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 qui n'accepte aucun paramètre et ne retourne aucune valeur .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Exercice 2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Écrivez la signature de la fonction </a:t>
            </a:r>
            <a:r>
              <a:rPr b="0" i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ÉcouterEnClasse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qui retourne un nombre réel et qui reçoit le paramètre entier </a:t>
            </a:r>
            <a:r>
              <a:rPr b="0" i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nombreDeMinutes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. 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Exercice 3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valA, valC, valD et valE sont des int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valB et valF sont des double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Pour chaque sous-programme, identifiez: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Open Sans"/>
              <a:buChar char="○"/>
            </a:pPr>
            <a:r>
              <a:rPr b="0" lang="en" sz="1400" spc="-1" strike="noStrike">
                <a:solidFill>
                  <a:srgbClr val="595959"/>
                </a:solidFill>
                <a:latin typeface="Open Sans"/>
                <a:ea typeface="Open Sans"/>
              </a:rPr>
              <a:t>la signature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Open Sans"/>
              <a:buChar char="○"/>
            </a:pPr>
            <a:r>
              <a:rPr b="0" lang="en" sz="1400" spc="-1" strike="noStrike">
                <a:solidFill>
                  <a:srgbClr val="595959"/>
                </a:solidFill>
                <a:latin typeface="Open Sans"/>
                <a:ea typeface="Open Sans"/>
              </a:rPr>
              <a:t>les intrants et les extrants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160">
              <a:lnSpc>
                <a:spcPct val="115000"/>
              </a:lnSpc>
              <a:buClr>
                <a:srgbClr val="595959"/>
              </a:buClr>
              <a:buFont typeface="Open Sans"/>
              <a:buChar char="○"/>
            </a:pPr>
            <a:r>
              <a:rPr b="0" lang="en" sz="1400" spc="-1" strike="noStrike">
                <a:solidFill>
                  <a:srgbClr val="595959"/>
                </a:solidFill>
                <a:latin typeface="Open Sans"/>
                <a:ea typeface="Open Sans"/>
              </a:rPr>
              <a:t>s’il s’agit d’une procédure ou d’une fonction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Exercice 3 (diagramme)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7" name="Google Shape;215;p35" descr=""/>
          <p:cNvPicPr/>
          <p:nvPr/>
        </p:nvPicPr>
        <p:blipFill>
          <a:blip r:embed="rId1"/>
          <a:stretch/>
        </p:blipFill>
        <p:spPr>
          <a:xfrm>
            <a:off x="914760" y="738720"/>
            <a:ext cx="8462880" cy="3799440"/>
          </a:xfrm>
          <a:prstGeom prst="rect">
            <a:avLst/>
          </a:prstGeom>
          <a:ln>
            <a:noFill/>
          </a:ln>
        </p:spPr>
      </p:pic>
      <p:sp>
        <p:nvSpPr>
          <p:cNvPr id="158" name="CustomShape 2"/>
          <p:cNvSpPr/>
          <p:nvPr/>
        </p:nvSpPr>
        <p:spPr>
          <a:xfrm>
            <a:off x="479520" y="4803840"/>
            <a:ext cx="8179920" cy="38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Ignorez que les variables dans le schéma ont leurs premières lettre en majuscule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La portée des variables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Une variable existe entre la ligne à laquelle elle est </a:t>
            </a:r>
            <a:r>
              <a:rPr b="1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déclarée </a:t>
            </a: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et la prochaine accolade </a:t>
            </a:r>
            <a:r>
              <a:rPr b="1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fermante</a:t>
            </a: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.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Elle est locale au bloc dans lequel elle est déclarée.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Une variable en dehors de toute fonction mais dans la classe </a:t>
            </a:r>
            <a:r>
              <a:rPr b="1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Program</a:t>
            </a: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 est à éviter dans le cadre du cours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  <a:p>
            <a:pPr marL="457200" indent="-3679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La constante dans la classe </a:t>
            </a:r>
            <a:r>
              <a:rPr b="1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Program</a:t>
            </a:r>
            <a:r>
              <a:rPr b="0" lang="en" sz="2200" spc="-1" strike="noStrike">
                <a:solidFill>
                  <a:srgbClr val="595959"/>
                </a:solidFill>
                <a:latin typeface="Open Sans"/>
                <a:ea typeface="Open Sans"/>
              </a:rPr>
              <a:t> est permise seulement si elle est utilisée par plusieurs sous-programmes</a:t>
            </a:r>
            <a:br/>
            <a:r>
              <a:rPr b="0" lang="en" sz="2200" spc="-1" strike="noStrike">
                <a:solidFill>
                  <a:srgbClr val="595959"/>
                </a:solidFill>
                <a:latin typeface="Open Sans"/>
              </a:rPr>
              <a:t> </a:t>
            </a:r>
            <a:endParaRPr b="0" lang="fr-FR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311760" y="17964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La portée des variables (exemple)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311760" y="663480"/>
            <a:ext cx="8520120" cy="45666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static int Main (string args[])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{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int valeur = 3;      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n'existe que dans </a:t>
            </a:r>
            <a:r>
              <a:rPr b="1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Main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()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int carréDeValeur;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n'existe que dans </a:t>
            </a:r>
            <a:r>
              <a:rPr b="1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Main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()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int d;                       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n'existe que dans </a:t>
            </a:r>
            <a:r>
              <a:rPr b="1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Main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()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carréDeValeur = CalculerCarré(valeur);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…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}</a:t>
            </a:r>
            <a:br/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static int CalculerCarré(int nombre)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une copie de </a:t>
            </a:r>
            <a:r>
              <a:rPr b="1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valeur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est maintenant dans </a:t>
            </a:r>
            <a:r>
              <a:rPr b="1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{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int résultat;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resultat, d et nombre n'existe que dans </a:t>
            </a:r>
            <a:r>
              <a:rPr b="1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Carré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()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int d;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même si elles ont le même nom, les deux variables </a:t>
            </a:r>
            <a:r>
              <a:rPr b="1" i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d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sont </a:t>
            </a:r>
            <a:r>
              <a:rPr b="1" lang="en" sz="1400" spc="-1" strike="noStrike" u="sng">
                <a:solidFill>
                  <a:srgbClr val="000000"/>
                </a:solidFill>
                <a:uFillTx/>
                <a:latin typeface="Open Sans"/>
                <a:ea typeface="Open Sans"/>
              </a:rPr>
              <a:t>différentes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     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et existent dans différentes portées.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résultat = nombre * nombre; 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…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return résultat;</a:t>
            </a:r>
            <a:br/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}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311760" y="0"/>
            <a:ext cx="8520120" cy="9838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Retourner une valeur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388080" y="984240"/>
            <a:ext cx="8520120" cy="41587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static int Main(string args[])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{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int nombreRetour;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nombreRetour = Fonction();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1. Appel de la fonction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Console.WriteLine(nombreRetour);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3. Affichera la valeur 4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}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static int Fonction()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{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return 4;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// 2. Retourne la valeur 4</a:t>
            </a:r>
            <a:br/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}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560160" y="3213360"/>
            <a:ext cx="1462320" cy="396720"/>
          </a:xfrm>
          <a:prstGeom prst="ellipse">
            <a:avLst/>
          </a:prstGeom>
          <a:noFill/>
          <a:ln w="19080">
            <a:solidFill>
              <a:srgbClr val="ff00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4"/>
          <p:cNvSpPr/>
          <p:nvPr/>
        </p:nvSpPr>
        <p:spPr>
          <a:xfrm>
            <a:off x="855000" y="1753560"/>
            <a:ext cx="1462320" cy="321840"/>
          </a:xfrm>
          <a:prstGeom prst="ellipse">
            <a:avLst/>
          </a:prstGeom>
          <a:noFill/>
          <a:ln w="19080">
            <a:solidFill>
              <a:srgbClr val="ff00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5"/>
          <p:cNvSpPr/>
          <p:nvPr/>
        </p:nvSpPr>
        <p:spPr>
          <a:xfrm flipH="1" rot="10800000">
            <a:off x="1291680" y="2076120"/>
            <a:ext cx="294480" cy="1137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ff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Quelle sera la valeur affichée  ?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static int Main (string args[])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{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int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= 3; 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= Param(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);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Console.WriteLine(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);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// ???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}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static int Param(int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{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= 4 ;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  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	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return </a:t>
            </a:r>
            <a:r>
              <a:rPr b="1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nombre </a:t>
            </a:r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;</a:t>
            </a:r>
            <a:br/>
            <a:r>
              <a:rPr b="0" lang="en" sz="1400" spc="-1" strike="noStrike">
                <a:solidFill>
                  <a:srgbClr val="000000"/>
                </a:solidFill>
                <a:latin typeface="Open Sans"/>
                <a:ea typeface="Open Sans"/>
              </a:rPr>
              <a:t>}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Paramètres et valeur de retour : rappel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11760" y="1152360"/>
            <a:ext cx="8520120" cy="3839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 sous-programme peut avoir 0, 1 ou plusieurs intrants que l’on nomme les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paramètres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 sous-programme peut avoir 0 ou 1 extrant que l’on nomme la valeur de retour </a:t>
            </a:r>
            <a:r>
              <a:rPr b="0" i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(nous verrons plus tard comment un sous-programme peut avoir plus que 1 extrant, mais pour l’instant c’est 0 ou 1)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Google Shape;69;p15" descr=""/>
          <p:cNvPicPr/>
          <p:nvPr/>
        </p:nvPicPr>
        <p:blipFill>
          <a:blip r:embed="rId1"/>
          <a:stretch/>
        </p:blipFill>
        <p:spPr>
          <a:xfrm>
            <a:off x="0" y="3046320"/>
            <a:ext cx="9143640" cy="2014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Fonctions et procédures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Il y a souvent confusion entre les termes sous-programme, fonction et procédure: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sous-programme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est un terme général qui signifie un petit programme utilisé par un autre programme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Une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fonction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est un sous-programme qui a un (oui un!) 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extrant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Une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procédure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 est un sous-programme qui n’a pas (0) d’extrant 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</a:rPr>
              <a:t>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Dans le langage de tous les jours, il n'est pas rare d'appeler les procédures des fonctions!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Les trois composants d'un sous-programme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AutoNum type="arabicPeriod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La signature (ou en-tête)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2720">
              <a:lnSpc>
                <a:spcPct val="115000"/>
              </a:lnSpc>
              <a:buClr>
                <a:srgbClr val="595959"/>
              </a:buClr>
              <a:buFont typeface="Open Sans"/>
              <a:buAutoNum type="alphaLcPeriod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C'est son manuel d'instruction. Elle dit comment utiliser le sous-programme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AutoNum type="arabicPeriod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La définition (ou corps)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2720">
              <a:lnSpc>
                <a:spcPct val="115000"/>
              </a:lnSpc>
              <a:buClr>
                <a:srgbClr val="595959"/>
              </a:buClr>
              <a:buFont typeface="Open Sans"/>
              <a:buAutoNum type="alphaLcPeriod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C'est le code, les instructions qui composent le sous-programme.  C’est là que le traitement se fait!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AutoNum type="arabicPeriod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L'appel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2720">
              <a:lnSpc>
                <a:spcPct val="115000"/>
              </a:lnSpc>
              <a:buClr>
                <a:srgbClr val="595959"/>
              </a:buClr>
              <a:buFont typeface="Open Sans"/>
              <a:buAutoNum type="alphaLcPeriod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C'est l'endroit où on utilise le sous-programme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42720">
              <a:lnSpc>
                <a:spcPct val="115000"/>
              </a:lnSpc>
              <a:buClr>
                <a:srgbClr val="595959"/>
              </a:buClr>
              <a:buFont typeface="Open Sans"/>
              <a:buAutoNum type="alphaLcPeriod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Notez qu'il est possible de faire plusieurs appels à un sous-programme à différent endroits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La signature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623520" y="1017720"/>
            <a:ext cx="8520120" cy="3812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>
              <a:lnSpc>
                <a:spcPct val="115000"/>
              </a:lnSpc>
              <a:spcAft>
                <a:spcPts val="1599"/>
              </a:spcAft>
              <a:tabLst>
                <a:tab algn="l" pos="0"/>
              </a:tabLst>
            </a:pPr>
            <a:br/>
            <a:br/>
            <a:br/>
            <a:br/>
            <a:br/>
            <a:br/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static         Type       Nom          </a:t>
            </a:r>
            <a:r>
              <a:rPr b="1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(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Type              paramètre</a:t>
            </a:r>
            <a:r>
              <a:rPr b="1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)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// la définition de la fonction ici</a:t>
            </a:r>
            <a:br/>
            <a:r>
              <a:rPr b="0" lang="en" sz="24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3706200" y="1426320"/>
            <a:ext cx="1325520" cy="1643400"/>
          </a:xfrm>
          <a:prstGeom prst="wedgeRectCallout">
            <a:avLst>
              <a:gd name="adj1" fmla="val -21097"/>
              <a:gd name="adj2" fmla="val 64673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Toute fonction doit avoir un </a:t>
            </a:r>
            <a:r>
              <a:rPr b="1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nom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significatif décrivant la tâche qui lui est attribuée. 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5146920" y="1426320"/>
            <a:ext cx="1855080" cy="16434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Tout paramètre de fonction doit avoir un type. Notez que ce type n'est pas nécessairement le même que celui de retour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7117560" y="1426320"/>
            <a:ext cx="1855080" cy="16434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Le nom du paramètre de la fonction. Choisir un nom qui décrit bien ce que le paramètre représente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65840" y="1426320"/>
            <a:ext cx="1504800" cy="1527120"/>
          </a:xfrm>
          <a:prstGeom prst="wedgeRectCallout">
            <a:avLst>
              <a:gd name="adj1" fmla="val 24248"/>
              <a:gd name="adj2" fmla="val 70726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Toujours mettre le mot clé static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2" name="CustomShape 7"/>
          <p:cNvSpPr/>
          <p:nvPr/>
        </p:nvSpPr>
        <p:spPr>
          <a:xfrm>
            <a:off x="2175480" y="1426320"/>
            <a:ext cx="1325520" cy="1643400"/>
          </a:xfrm>
          <a:prstGeom prst="wedgeRectCallout">
            <a:avLst>
              <a:gd name="adj1" fmla="val 22632"/>
              <a:gd name="adj2" fmla="val 66699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Le </a:t>
            </a:r>
            <a:r>
              <a:rPr b="1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type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de retour décrit le type de données qui sera  </a:t>
            </a:r>
            <a:r>
              <a:rPr b="1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retourné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par cette fonction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La signature (exemple avec un argument)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11760" y="15062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br/>
            <a:br/>
            <a:br/>
            <a:br/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static      double   CalculerPuissance2    </a:t>
            </a:r>
            <a:r>
              <a:rPr b="1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(</a:t>
            </a:r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double        nombre</a:t>
            </a:r>
            <a:r>
              <a:rPr b="1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)</a:t>
            </a:r>
            <a:br/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     {</a:t>
            </a:r>
            <a:br/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// la définition de la fonction ici</a:t>
            </a:r>
            <a:br/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20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706200" y="1426320"/>
            <a:ext cx="1325520" cy="1643400"/>
          </a:xfrm>
          <a:prstGeom prst="wedgeRectCallout">
            <a:avLst>
              <a:gd name="adj1" fmla="val -21097"/>
              <a:gd name="adj2" fmla="val 64673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Toute fonction doit avoir un </a:t>
            </a:r>
            <a:r>
              <a:rPr b="1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nom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significatif décrivant la tâche qui lui est attribuée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5146920" y="1426320"/>
            <a:ext cx="1855080" cy="16434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Tout paramètre de fonction doit avoir un type. Notez que ce type n'est pas nécessairement le même que celui de retour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7117560" y="1426320"/>
            <a:ext cx="1855080" cy="16434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Le nom du paramètre de la fonction. Choisir un nom qui décrit bien ce que le paramètre représente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8" name="CustomShape 6"/>
          <p:cNvSpPr/>
          <p:nvPr/>
        </p:nvSpPr>
        <p:spPr>
          <a:xfrm>
            <a:off x="465840" y="1426320"/>
            <a:ext cx="1504800" cy="1527120"/>
          </a:xfrm>
          <a:prstGeom prst="wedgeRectCallout">
            <a:avLst>
              <a:gd name="adj1" fmla="val 24248"/>
              <a:gd name="adj2" fmla="val 70726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Toujours mettre le mot clé static 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09" name="CustomShape 7"/>
          <p:cNvSpPr/>
          <p:nvPr/>
        </p:nvSpPr>
        <p:spPr>
          <a:xfrm>
            <a:off x="2175480" y="1426320"/>
            <a:ext cx="1325520" cy="1643400"/>
          </a:xfrm>
          <a:prstGeom prst="wedgeRectCallout">
            <a:avLst>
              <a:gd name="adj1" fmla="val -20516"/>
              <a:gd name="adj2" fmla="val 69479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Le </a:t>
            </a:r>
            <a:r>
              <a:rPr b="1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type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de  retour décrit le type de données qui sera  </a:t>
            </a:r>
            <a:r>
              <a:rPr b="1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retourné</a:t>
            </a: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 par cette fonction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La signature (exemple avec deux arguments)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11760" y="15062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static double  CalculerDistanceTir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(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double vitesseInitiale, double angleDegrés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)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la définition de la fonction ici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61440">
              <a:lnSpc>
                <a:spcPct val="115000"/>
              </a:lnSpc>
              <a:spcBef>
                <a:spcPts val="1599"/>
              </a:spcBef>
              <a:buClr>
                <a:srgbClr val="595959"/>
              </a:buClr>
              <a:buFont typeface="Open Sans"/>
              <a:buChar char="●"/>
              <a:tabLst>
                <a:tab algn="l" pos="0"/>
              </a:tabLst>
            </a:pPr>
            <a:r>
              <a:rPr b="0" lang="en" sz="2100" spc="-1" strike="noStrike">
                <a:solidFill>
                  <a:srgbClr val="595959"/>
                </a:solidFill>
                <a:latin typeface="Open Sans"/>
                <a:ea typeface="Open Sans"/>
              </a:rPr>
              <a:t>Pour faire une fonction qui prend deux paramètres ou plus, on a qu'à les séparer par des virgules. </a:t>
            </a:r>
            <a:endParaRPr b="0" lang="fr-FR" sz="2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11760" y="444960"/>
            <a:ext cx="8520120" cy="943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2800" spc="-1" strike="noStrike">
                <a:solidFill>
                  <a:srgbClr val="000000"/>
                </a:solidFill>
                <a:latin typeface="Open Sans"/>
                <a:ea typeface="Open Sans"/>
              </a:rPr>
              <a:t>Écrire une procédure (lorsqu’on ne veut rien retourner)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11760" y="1500840"/>
            <a:ext cx="8520120" cy="30679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On doit tout simplement utiliser le type void comme type de retour du sous-programme.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595959"/>
              </a:buClr>
              <a:buFont typeface="Open Sans"/>
              <a:buChar char="●"/>
            </a:pP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Exemple:</a:t>
            </a:r>
            <a:br/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static </a:t>
            </a:r>
            <a:r>
              <a:rPr b="1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void 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MaProcédure(int nombre)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{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	</a:t>
            </a:r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// la définition de la procédure ici</a:t>
            </a:r>
            <a:br/>
            <a:r>
              <a:rPr b="0" lang="en" sz="1800" spc="-1" strike="noStrike">
                <a:solidFill>
                  <a:srgbClr val="595959"/>
                </a:solidFill>
                <a:latin typeface="Open Sans"/>
                <a:ea typeface="Open Sans"/>
              </a:rPr>
              <a:t>}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LibreOffice/6.4.7.2$Linux_X86_64 LibreOffice_project/40$Build-2</Application>
  <Words>1064</Words>
  <Paragraphs>172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Rachid Kadouche</dc:creator>
  <dc:description/>
  <dc:language>fr-FR</dc:language>
  <cp:lastModifiedBy/>
  <dcterms:modified xsi:type="dcterms:W3CDTF">2022-02-15T22:56:52Z</dcterms:modified>
  <cp:revision>4</cp:revision>
  <dc:subject/>
  <dc:title>Chapitre 2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27</vt:i4>
  </property>
  <property fmtid="{D5CDD505-2E9C-101B-9397-08002B2CF9AE}" pid="8" name="PresentationFormat">
    <vt:lpwstr>Affichage à l'écran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27</vt:i4>
  </property>
</Properties>
</file>